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Amatic SC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bold.fntdata"/><Relationship Id="rId21" Type="http://schemas.openxmlformats.org/officeDocument/2006/relationships/slide" Target="slides/slide16.xml"/><Relationship Id="rId43" Type="http://schemas.openxmlformats.org/officeDocument/2006/relationships/font" Target="fonts/Robot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AmaticSC-bold.fntdata"/><Relationship Id="rId25" Type="http://schemas.openxmlformats.org/officeDocument/2006/relationships/slide" Target="slides/slide20.xml"/><Relationship Id="rId47" Type="http://schemas.openxmlformats.org/officeDocument/2006/relationships/font" Target="fonts/AmaticSC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30ed856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30ed85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30ed85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30ed85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c2717d90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c2717d9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c2717d90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c2717d90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055246bf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055246bf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2717d9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2717d9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55246bf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055246bf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055246bf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055246bf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055246bf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055246bf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055246bf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055246bf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c2717d9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c2717d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055246bf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055246bf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c2717d90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c2717d90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055246b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055246b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c2717d90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c2717d9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55246bf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55246bf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55246bf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055246bf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d30ed856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d30ed856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055246bf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055246bf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55246bf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55246bf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055246bf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055246bf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d94ffa5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d94ffa5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055246bf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055246b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7f636f4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7f636f4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fcbae70b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fcbae70b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fcbae70b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fcbae70b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fcbae70b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fcbae70b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fcbae70b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fcbae70b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055246bf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055246bf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e2654c6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3e2654c6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2e762f0f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2e762f0f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e762f0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e762f0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2e762f0f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2e762f0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2e762f0f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2e762f0f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e762f0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2e762f0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d30ed856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d30ed856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hyperlink" Target="https://scratch.mit.edu/projects/534296976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hyperlink" Target="https://scratch.mit.edu/projects/501337549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5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hyperlink" Target="https://scratch.mit.edu/projects/534531778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cratch.mit.edu/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284175" y="498650"/>
            <a:ext cx="83283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8800">
                <a:latin typeface="Amatic SC"/>
                <a:ea typeface="Amatic SC"/>
                <a:cs typeface="Amatic SC"/>
                <a:sym typeface="Amatic SC"/>
              </a:rPr>
              <a:t>Програмування для дітей</a:t>
            </a:r>
            <a:endParaRPr sz="8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" y="1660847"/>
            <a:ext cx="2546300" cy="25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221" y="1656229"/>
            <a:ext cx="2546300" cy="2546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2930" y="1687229"/>
            <a:ext cx="3422009" cy="2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85525" y="4578900"/>
            <a:ext cx="65049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50">
                <a:highlight>
                  <a:srgbClr val="FFFFFF"/>
                </a:highlight>
              </a:rPr>
              <a:t>Вступ. Реєстрація у Scratch-online. Знайомство з програмою. Спрайт і фон. Рух.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Реєстрація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05550" y="1919075"/>
            <a:ext cx="3670500" cy="30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Останній крок: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/>
              <a:t>Потрібен </a:t>
            </a:r>
            <a:r>
              <a:rPr b="1" lang="uk"/>
              <a:t>Email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uk" sz="1400"/>
              <a:t>На електронну скриньку надійде посилання для підтвердження реєстрації. перейдіть за ним. Завдяки пошті ви завжди можете відновити пароль, якщо його забули.</a:t>
            </a:r>
            <a:endParaRPr sz="1400"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102" y="0"/>
            <a:ext cx="4441999" cy="521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Починаємо програмувати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71900" y="2335850"/>
            <a:ext cx="3889200" cy="22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Усі </a:t>
            </a:r>
            <a:r>
              <a:rPr b="1" lang="uk"/>
              <a:t>проекти</a:t>
            </a:r>
            <a:r>
              <a:rPr lang="uk"/>
              <a:t>, які ви створите будуть </a:t>
            </a:r>
            <a:r>
              <a:rPr lang="uk"/>
              <a:t>зберігатися</a:t>
            </a:r>
            <a:r>
              <a:rPr lang="uk"/>
              <a:t> у вашому </a:t>
            </a:r>
            <a:r>
              <a:rPr lang="uk"/>
              <a:t>аккаунті</a:t>
            </a:r>
            <a:r>
              <a:rPr lang="uk"/>
              <a:t>. Їх можна </a:t>
            </a:r>
            <a:r>
              <a:rPr lang="uk"/>
              <a:t>переглянути</a:t>
            </a:r>
            <a:r>
              <a:rPr lang="uk"/>
              <a:t> справа вгорі.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500" y="1658825"/>
            <a:ext cx="4263996" cy="333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3"/>
          <p:cNvCxnSpPr/>
          <p:nvPr/>
        </p:nvCxnSpPr>
        <p:spPr>
          <a:xfrm flipH="1" rot="10800000">
            <a:off x="2232300" y="3198875"/>
            <a:ext cx="4487700" cy="195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Починаємо створювати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0" y="3348625"/>
            <a:ext cx="8763000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4"/>
          <p:cNvCxnSpPr/>
          <p:nvPr/>
        </p:nvCxnSpPr>
        <p:spPr>
          <a:xfrm>
            <a:off x="3889775" y="1559125"/>
            <a:ext cx="80400" cy="1880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130775" y="240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Налаштуємо мову “українська”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471900" y="2869850"/>
            <a:ext cx="5638200" cy="20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Цією мовою ми будемо бачити усі блоки коду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uk"/>
              <a:t>Підказка</a:t>
            </a:r>
            <a:r>
              <a:rPr lang="uk"/>
              <a:t>: якщо ви бажаєте спробувати готовий код, який написано іншою мовою -  у своїй програмі ви завжди можете її </a:t>
            </a:r>
            <a:r>
              <a:rPr lang="uk"/>
              <a:t>перемкнути тут.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00" y="1368025"/>
            <a:ext cx="8191500" cy="13144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7" name="Google Shape;157;p25"/>
          <p:cNvCxnSpPr/>
          <p:nvPr/>
        </p:nvCxnSpPr>
        <p:spPr>
          <a:xfrm flipH="1">
            <a:off x="2668225" y="932250"/>
            <a:ext cx="2282400" cy="53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460" y="0"/>
            <a:ext cx="285553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5"/>
          <p:cNvCxnSpPr/>
          <p:nvPr/>
        </p:nvCxnSpPr>
        <p:spPr>
          <a:xfrm>
            <a:off x="2922700" y="2112200"/>
            <a:ext cx="4181700" cy="253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90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Що таке “Спрайт” у  Scratch?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226075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uk" sz="2400"/>
              <a:t>Спрайт - це персонаж у програм</a:t>
            </a:r>
            <a:r>
              <a:rPr lang="uk" sz="2400"/>
              <a:t>і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 sz="2400"/>
              <a:t>Scratch.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uk" sz="2400"/>
              <a:t>Він є героєм історії або гри.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uk" sz="2400"/>
              <a:t>Персонажів може бути безліч</a:t>
            </a:r>
            <a:endParaRPr sz="2400"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710" y="0"/>
            <a:ext cx="35282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2057400" y="498275"/>
            <a:ext cx="6636600" cy="41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uk">
                <a:solidFill>
                  <a:srgbClr val="000000"/>
                </a:solidFill>
              </a:rPr>
              <a:t>Вивантажити спрайт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uk">
                <a:solidFill>
                  <a:srgbClr val="000000"/>
                </a:solidFill>
              </a:rPr>
              <a:t>Сюрприз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uk">
                <a:solidFill>
                  <a:srgbClr val="000000"/>
                </a:solidFill>
              </a:rPr>
              <a:t>Малювати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uk">
                <a:solidFill>
                  <a:srgbClr val="000000"/>
                </a:solidFill>
              </a:rPr>
              <a:t>Обрати спрайт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73878" r="0" t="27499"/>
          <a:stretch/>
        </p:blipFill>
        <p:spPr>
          <a:xfrm>
            <a:off x="176797" y="112525"/>
            <a:ext cx="1816300" cy="49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5470925" y="1919075"/>
            <a:ext cx="3488100" cy="2710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Тепер ми розглянемо кожен спосіб вибору персонажу.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/>
              <a:t>Спробуйте кожен з них.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uk"/>
              <a:t>Але малювати власного спрайта більш детально ми будемо на занятті № 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Новий “Спрайт”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289325" y="1919075"/>
            <a:ext cx="3488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Натисніть на “Зеленого кота” або на “Лупу”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139" y="0"/>
            <a:ext cx="528687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8"/>
          <p:cNvCxnSpPr/>
          <p:nvPr/>
        </p:nvCxnSpPr>
        <p:spPr>
          <a:xfrm>
            <a:off x="2121700" y="2523525"/>
            <a:ext cx="5770500" cy="176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8"/>
          <p:cNvCxnSpPr/>
          <p:nvPr/>
        </p:nvCxnSpPr>
        <p:spPr>
          <a:xfrm>
            <a:off x="2282425" y="2571750"/>
            <a:ext cx="5706000" cy="1398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037875" y="201925"/>
            <a:ext cx="5656200" cy="53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Оберіть свого персонажа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20325" y="1907575"/>
            <a:ext cx="1288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1400"/>
              <a:t>У </a:t>
            </a:r>
            <a:r>
              <a:rPr lang="uk" sz="1400"/>
              <a:t>бібліотеці</a:t>
            </a:r>
            <a:r>
              <a:rPr lang="uk" sz="1400"/>
              <a:t> є </a:t>
            </a:r>
            <a:r>
              <a:rPr lang="uk" sz="1400"/>
              <a:t>можливість</a:t>
            </a:r>
            <a:r>
              <a:rPr lang="uk" sz="1400"/>
              <a:t> бачити одразу </a:t>
            </a:r>
            <a:r>
              <a:rPr b="1" lang="uk" sz="1400"/>
              <a:t>всіх</a:t>
            </a:r>
            <a:r>
              <a:rPr lang="uk" sz="1400"/>
              <a:t> персонажів, а можна </a:t>
            </a:r>
            <a:r>
              <a:rPr lang="uk" sz="1400"/>
              <a:t>вибрати</a:t>
            </a:r>
            <a:r>
              <a:rPr lang="uk" sz="1400"/>
              <a:t> певну категорію</a:t>
            </a:r>
            <a:endParaRPr sz="1400"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738723"/>
            <a:ext cx="7832233" cy="4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779750" cy="10764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835350" y="0"/>
            <a:ext cx="4401300" cy="10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Може бути будь-хто з </a:t>
            </a:r>
            <a:r>
              <a:rPr lang="uk"/>
              <a:t>бібліотеки</a:t>
            </a:r>
            <a:r>
              <a:rPr lang="uk"/>
              <a:t> 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241100" y="2121700"/>
            <a:ext cx="2436000" cy="25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Коли ми натискаємо “Сюрприз”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3067050" cy="10096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100" y="1085850"/>
            <a:ext cx="62103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132400" y="124075"/>
            <a:ext cx="2552700" cy="147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Інструменти</a:t>
            </a:r>
            <a:r>
              <a:rPr lang="uk"/>
              <a:t> для зміни образу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90900" y="2796125"/>
            <a:ext cx="29010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Малюємо фігуру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uk" sz="1400"/>
              <a:t>можемо змінити: товщину, колір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uk" sz="1400"/>
              <a:t>повертати, відображати дзеркально,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uk" sz="1400"/>
              <a:t>копіювати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879" y="0"/>
            <a:ext cx="59305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18650"/>
            <a:ext cx="3333750" cy="9715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ctrTitle"/>
          </p:nvPr>
        </p:nvSpPr>
        <p:spPr>
          <a:xfrm>
            <a:off x="390525" y="6000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</a:t>
            </a:r>
            <a:r>
              <a:rPr b="1" lang="uk"/>
              <a:t>Scratch</a:t>
            </a:r>
            <a:r>
              <a:rPr lang="uk"/>
              <a:t> - це мова програмування для дітей</a:t>
            </a:r>
            <a:endParaRPr/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390525" y="1686042"/>
            <a:ext cx="82221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Її </a:t>
            </a:r>
            <a:r>
              <a:rPr lang="uk"/>
              <a:t>використовують</a:t>
            </a:r>
            <a:r>
              <a:rPr lang="uk"/>
              <a:t> понад 36 мільйонів людей. З вивчення цієї мови починається найпопулярніший вступний онлайн-курс з комп’ютерних технологій CS50 від Гарвардського і Єльського університетів США.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Можливості цього об'єктно- орієнтованого середовища програмування:</a:t>
            </a:r>
            <a:endParaRPr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uk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Інтерактивні історії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uk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Анімаційні діалоги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uk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Ігри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uk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Моделі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Крім простих програм можна створювати складні проекти та розміщувати їх в Інтернеті, а також писати програм до роботів Arduino. Вона є безкоштовною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“Лайфхак”: діє в усіх </a:t>
            </a:r>
            <a:r>
              <a:rPr lang="uk"/>
              <a:t>програмах</a:t>
            </a:r>
            <a:r>
              <a:rPr lang="uk"/>
              <a:t> 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4387100" y="1919075"/>
            <a:ext cx="4306800" cy="29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400"/>
              <a:t>Щоб намалювати правильне коло або рівний квадрат: під час </a:t>
            </a:r>
            <a:r>
              <a:rPr lang="uk" sz="2400"/>
              <a:t>малювання</a:t>
            </a:r>
            <a:r>
              <a:rPr lang="uk" sz="2400"/>
              <a:t> тримайте клавішу  </a:t>
            </a:r>
            <a:r>
              <a:rPr b="1" lang="uk" sz="2400">
                <a:solidFill>
                  <a:srgbClr val="000000"/>
                </a:solidFill>
              </a:rPr>
              <a:t>Shift</a:t>
            </a:r>
            <a:r>
              <a:rPr lang="uk" sz="2400"/>
              <a:t> </a:t>
            </a:r>
            <a:endParaRPr sz="2400"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8825"/>
            <a:ext cx="4082300" cy="255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471900" y="208950"/>
            <a:ext cx="8222100" cy="5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Малювати можна спрайт з бібліотеки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471900" y="1919075"/>
            <a:ext cx="82221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Також можна домалювати на вже готовому спрайті якусь деталь (або перемістити лапку кота, чи розфарбувати хвіст іншим кольором)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7525"/>
            <a:ext cx="3333750" cy="9715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25" y="2950875"/>
            <a:ext cx="2392325" cy="21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750" y="2700350"/>
            <a:ext cx="3166475" cy="24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2636050" y="3096625"/>
            <a:ext cx="2861100" cy="1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А</a:t>
            </a:r>
            <a:r>
              <a:rPr lang="uk"/>
              <a:t>бо перемістити лапку кота, чи розфарбувати голову іншим кольором</a:t>
            </a:r>
            <a:endParaRPr/>
          </a:p>
        </p:txBody>
      </p:sp>
      <p:cxnSp>
        <p:nvCxnSpPr>
          <p:cNvPr id="224" name="Google Shape;224;p33"/>
          <p:cNvCxnSpPr/>
          <p:nvPr/>
        </p:nvCxnSpPr>
        <p:spPr>
          <a:xfrm>
            <a:off x="5143500" y="3657700"/>
            <a:ext cx="353700" cy="26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3"/>
          <p:cNvCxnSpPr/>
          <p:nvPr/>
        </p:nvCxnSpPr>
        <p:spPr>
          <a:xfrm flipH="1">
            <a:off x="1495725" y="2830650"/>
            <a:ext cx="4027500" cy="154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5883825" y="0"/>
            <a:ext cx="32601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>
                <a:solidFill>
                  <a:srgbClr val="FFFFFF"/>
                </a:solidFill>
              </a:rPr>
              <a:t>Щоб  нова домальована фігура не “закривала” кота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213"/>
            <a:ext cx="5883829" cy="423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948" y="869850"/>
            <a:ext cx="5342050" cy="4273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4"/>
          <p:cNvCxnSpPr/>
          <p:nvPr/>
        </p:nvCxnSpPr>
        <p:spPr>
          <a:xfrm>
            <a:off x="7582925" y="586850"/>
            <a:ext cx="322200" cy="1449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460950" y="-762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Копіювати та зменшувати персонаж</a:t>
            </a:r>
            <a:endParaRPr/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820" y="590575"/>
            <a:ext cx="4976180" cy="45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0575"/>
            <a:ext cx="3857625" cy="4552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5"/>
          <p:cNvCxnSpPr>
            <a:stCxn id="242" idx="0"/>
          </p:cNvCxnSpPr>
          <p:nvPr/>
        </p:nvCxnSpPr>
        <p:spPr>
          <a:xfrm flipH="1">
            <a:off x="1157212" y="590575"/>
            <a:ext cx="771600" cy="116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5"/>
          <p:cNvCxnSpPr/>
          <p:nvPr/>
        </p:nvCxnSpPr>
        <p:spPr>
          <a:xfrm>
            <a:off x="1269800" y="900125"/>
            <a:ext cx="417900" cy="80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5"/>
          <p:cNvCxnSpPr/>
          <p:nvPr/>
        </p:nvCxnSpPr>
        <p:spPr>
          <a:xfrm>
            <a:off x="5568550" y="590575"/>
            <a:ext cx="426900" cy="42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5"/>
          <p:cNvCxnSpPr/>
          <p:nvPr/>
        </p:nvCxnSpPr>
        <p:spPr>
          <a:xfrm flipH="1">
            <a:off x="8837225" y="1933125"/>
            <a:ext cx="138000" cy="67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35"/>
          <p:cNvSpPr txBox="1"/>
          <p:nvPr/>
        </p:nvSpPr>
        <p:spPr>
          <a:xfrm>
            <a:off x="7456350" y="886025"/>
            <a:ext cx="16875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Якщо на маркері затиснути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можна зменшити чи збільшити зображення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35"/>
          <p:cNvCxnSpPr/>
          <p:nvPr/>
        </p:nvCxnSpPr>
        <p:spPr>
          <a:xfrm flipH="1" rot="10800000">
            <a:off x="8683050" y="1173675"/>
            <a:ext cx="260100" cy="1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5"/>
          <p:cNvCxnSpPr/>
          <p:nvPr/>
        </p:nvCxnSpPr>
        <p:spPr>
          <a:xfrm flipH="1">
            <a:off x="8574125" y="1228025"/>
            <a:ext cx="263100" cy="15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0" y="152400"/>
            <a:ext cx="4261200" cy="12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Растрове і векторне зображення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0" l="0" r="0" t="3892"/>
          <a:stretch/>
        </p:blipFill>
        <p:spPr>
          <a:xfrm>
            <a:off x="5219150" y="75650"/>
            <a:ext cx="3900775" cy="37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1988"/>
            <a:ext cx="5667801" cy="336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200" y="2973925"/>
            <a:ext cx="2198900" cy="21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471900" y="323850"/>
            <a:ext cx="54657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Растрове і векторне зображення</a:t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9150"/>
            <a:ext cx="4059385" cy="42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588" y="0"/>
            <a:ext cx="34964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7"/>
          <p:cNvCxnSpPr/>
          <p:nvPr/>
        </p:nvCxnSpPr>
        <p:spPr>
          <a:xfrm flipH="1">
            <a:off x="2234250" y="932250"/>
            <a:ext cx="948300" cy="3696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7"/>
          <p:cNvCxnSpPr>
            <a:endCxn id="266" idx="1"/>
          </p:cNvCxnSpPr>
          <p:nvPr/>
        </p:nvCxnSpPr>
        <p:spPr>
          <a:xfrm flipH="1" rot="10800000">
            <a:off x="3471988" y="2571750"/>
            <a:ext cx="2175600" cy="191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Якщо потрібен персонаж, якого немає в бібліотеці</a:t>
            </a:r>
            <a:endParaRPr/>
          </a:p>
        </p:txBody>
      </p:sp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І малювати у вас ще добре не виходить.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/>
              <a:t>Тоді можна знайти персонаж в Інтернеті: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uk"/>
              <a:t>Шукаємо за допомогою пошукової системи Google потрібне зображення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uk"/>
              <a:t>Натисніть на картинці </a:t>
            </a:r>
            <a:r>
              <a:rPr b="1" lang="uk"/>
              <a:t>п</a:t>
            </a:r>
            <a:r>
              <a:rPr lang="uk"/>
              <a:t>раву </a:t>
            </a:r>
            <a:r>
              <a:rPr b="1" lang="uk"/>
              <a:t>к</a:t>
            </a:r>
            <a:r>
              <a:rPr lang="uk"/>
              <a:t>лавішу </a:t>
            </a:r>
            <a:r>
              <a:rPr b="1" lang="uk"/>
              <a:t>м</a:t>
            </a:r>
            <a:r>
              <a:rPr lang="uk"/>
              <a:t>иші (</a:t>
            </a:r>
            <a:r>
              <a:rPr b="1" lang="uk"/>
              <a:t>ПКМ</a:t>
            </a:r>
            <a:r>
              <a:rPr lang="uk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uk"/>
              <a:t>Оберіть “Сохранить </a:t>
            </a:r>
            <a:r>
              <a:rPr b="1" lang="uk"/>
              <a:t>картинку</a:t>
            </a:r>
            <a:r>
              <a:rPr lang="uk"/>
              <a:t> как…”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uk"/>
              <a:t>Збережіть на </a:t>
            </a:r>
            <a:r>
              <a:rPr lang="uk"/>
              <a:t>своєму</a:t>
            </a:r>
            <a:r>
              <a:rPr lang="uk"/>
              <a:t> комп’ютері (наприклад, на Робочий стіл)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144025" y="220925"/>
            <a:ext cx="2025000" cy="14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Ім’я </a:t>
            </a:r>
            <a:r>
              <a:rPr lang="uk" sz="2400"/>
              <a:t>персонажа</a:t>
            </a:r>
            <a:endParaRPr sz="2400"/>
          </a:p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144025" y="2980250"/>
            <a:ext cx="2025000" cy="16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Можна змінювати тут</a:t>
            </a:r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021" y="0"/>
            <a:ext cx="692325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39"/>
          <p:cNvCxnSpPr/>
          <p:nvPr/>
        </p:nvCxnSpPr>
        <p:spPr>
          <a:xfrm flipH="1" rot="10800000">
            <a:off x="1795050" y="3371400"/>
            <a:ext cx="1507200" cy="218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460950" y="1903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EA9999"/>
                </a:solidFill>
              </a:rPr>
              <a:t>Видалити Спрайт</a:t>
            </a:r>
            <a:endParaRPr b="1">
              <a:solidFill>
                <a:srgbClr val="EA9999"/>
              </a:solidFill>
            </a:endParaRPr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207250" y="1907550"/>
            <a:ext cx="1927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Натисніть на “Смітник”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025" y="1172425"/>
            <a:ext cx="6378550" cy="397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40"/>
          <p:cNvCxnSpPr/>
          <p:nvPr/>
        </p:nvCxnSpPr>
        <p:spPr>
          <a:xfrm flipH="1">
            <a:off x="7847600" y="2552850"/>
            <a:ext cx="1096800" cy="79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471900" y="208000"/>
            <a:ext cx="4936500" cy="12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/>
              <a:t>Ті самі дії для </a:t>
            </a:r>
            <a:r>
              <a:rPr b="1" lang="uk" sz="3600"/>
              <a:t>Фону</a:t>
            </a:r>
            <a:r>
              <a:rPr lang="uk" sz="3600"/>
              <a:t> (Сцена обо Тло)</a:t>
            </a:r>
            <a:endParaRPr sz="3600"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167100" y="1919075"/>
            <a:ext cx="5330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Тло - </a:t>
            </a:r>
            <a:r>
              <a:rPr lang="uk"/>
              <a:t>це</a:t>
            </a:r>
            <a:r>
              <a:rPr lang="uk"/>
              <a:t> </a:t>
            </a:r>
            <a:r>
              <a:rPr lang="uk"/>
              <a:t>основний колір, тон, на якому зроблено малюнок; задній план картини, малюнка.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00000"/>
                </a:solidFill>
                <a:highlight>
                  <a:srgbClr val="FF9900"/>
                </a:highlight>
              </a:rPr>
              <a:t>Спробуй самостійно </a:t>
            </a:r>
            <a:r>
              <a:rPr lang="uk">
                <a:solidFill>
                  <a:srgbClr val="000000"/>
                </a:solidFill>
              </a:rPr>
              <a:t>додати Тло різними способами у Scratch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0" y="47625"/>
            <a:ext cx="3619500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ctrTitle"/>
          </p:nvPr>
        </p:nvSpPr>
        <p:spPr>
          <a:xfrm>
            <a:off x="390525" y="6000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</a:t>
            </a:r>
            <a:r>
              <a:rPr b="1" lang="uk"/>
              <a:t>Scratch</a:t>
            </a:r>
            <a:r>
              <a:rPr lang="uk"/>
              <a:t> - це мова програмування для дітей</a:t>
            </a:r>
            <a:endParaRPr/>
          </a:p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390525" y="1686042"/>
            <a:ext cx="82221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Її використовують понад 36 мільйонів людей. З вивчення цієї мови починається найпопулярніший вступний онлайн-курс з комп’ютерних технологій CS50 від Гарвардського і Єльського університетів США.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Можливості цього об'єктно- орієнтованого середовища програмування:</a:t>
            </a:r>
            <a:endParaRPr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uk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Інтерактивні історії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uk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Анімаційні діалоги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uk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Ігри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uk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Моделі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Крім простих програм можна створювати складні проекти та розміщувати їх в Інтернеті, а також писати програм до роботів Arduino. Вона є безкоштовною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“Костюм” (Образи)</a:t>
            </a:r>
            <a:endParaRPr/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471900" y="1919075"/>
            <a:ext cx="541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>
                <a:solidFill>
                  <a:srgbClr val="000000"/>
                </a:solidFill>
              </a:rPr>
              <a:t>Образи (костюми) - різні варіанти зовнішнього вигляду </a:t>
            </a:r>
            <a:r>
              <a:rPr b="1" lang="uk" sz="2400">
                <a:solidFill>
                  <a:srgbClr val="000000"/>
                </a:solidFill>
              </a:rPr>
              <a:t>одного і того самого персонажу</a:t>
            </a:r>
            <a:r>
              <a:rPr lang="uk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022" y="0"/>
            <a:ext cx="31245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 txBox="1"/>
          <p:nvPr/>
        </p:nvSpPr>
        <p:spPr>
          <a:xfrm>
            <a:off x="232125" y="281000"/>
            <a:ext cx="5070000" cy="434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uk" sz="19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Кожному костюму відповідає порядковий номер (1, 2, ...) і ім'я. Костюми можна змінити таким чином, перетягуючи їх за допомогою мишки. При цьому змінюються номери костюмів. Ім'я костюма можна змінити, ввівши у відповідне поле нового значення. Клацання по костюму правою кнопкою миші виводить меню, в якому пропонується можливість перетворити костюм в окремий спрайт або експортувати його в файл або дублювати (зробити копію).  Або вилучити (</a:t>
            </a:r>
            <a:r>
              <a:rPr b="1" lang="uk" sz="19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видалити</a:t>
            </a:r>
            <a:r>
              <a:rPr lang="uk" sz="19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sz="195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225" y="680025"/>
            <a:ext cx="35052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421825" y="459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Зміна фону</a:t>
            </a:r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000" y="290897"/>
            <a:ext cx="4845649" cy="37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25" y="2427000"/>
            <a:ext cx="3921824" cy="23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/>
        </p:nvSpPr>
        <p:spPr>
          <a:xfrm>
            <a:off x="0" y="198892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Обираємо декілька фонів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4019900" y="23367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2. Прописуємо код для спрайта кота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4572000" y="436137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https://scratch.mit.edu/projects/534296976</a:t>
            </a:r>
            <a:r>
              <a:rPr lang="uk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235825" y="2308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Створення діалогу</a:t>
            </a:r>
            <a:endParaRPr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25" y="1518000"/>
            <a:ext cx="4705525" cy="31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278500" y="474330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Обираємо 2 спрайти та фон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600" y="42100"/>
            <a:ext cx="2596800" cy="21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874" y="2012300"/>
            <a:ext cx="2367662" cy="23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5"/>
          <p:cNvSpPr txBox="1"/>
          <p:nvPr/>
        </p:nvSpPr>
        <p:spPr>
          <a:xfrm>
            <a:off x="5711750" y="184327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2. Прописуємо код з діалогами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5214575" y="4468650"/>
            <a:ext cx="412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https://scratch.mit.edu/projects/501337549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250125" y="2665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Анімація світанок</a:t>
            </a:r>
            <a:endParaRPr/>
          </a:p>
        </p:txBody>
      </p:sp>
      <p:pic>
        <p:nvPicPr>
          <p:cNvPr id="339" name="Google Shape;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0" y="1034275"/>
            <a:ext cx="3388825" cy="18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75" y="3139625"/>
            <a:ext cx="2219125" cy="16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750" y="923925"/>
            <a:ext cx="5325301" cy="306788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/>
        </p:nvSpPr>
        <p:spPr>
          <a:xfrm>
            <a:off x="-64850" y="266595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Обираємо тло та спрайт сонця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299975" y="473335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2. Натискаємо малювати спрайт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4806800" y="415390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3. Малюємо темно синій спрайт ночі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29250" cy="3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050" y="152400"/>
            <a:ext cx="3257550" cy="310948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7"/>
          <p:cNvSpPr txBox="1"/>
          <p:nvPr/>
        </p:nvSpPr>
        <p:spPr>
          <a:xfrm>
            <a:off x="1401650" y="4196825"/>
            <a:ext cx="4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4 Код програми. Звук обираємо у вкладці звуків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275" y="2506308"/>
            <a:ext cx="1180375" cy="242256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/>
        </p:nvSpPr>
        <p:spPr>
          <a:xfrm>
            <a:off x="5336150" y="4527900"/>
            <a:ext cx="412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https://scratch.mit.edu/projects/534531778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Домашнє завдання:</a:t>
            </a:r>
            <a:endParaRPr/>
          </a:p>
        </p:txBody>
      </p:sp>
      <p:sp>
        <p:nvSpPr>
          <p:cNvPr id="359" name="Google Shape;359;p48"/>
          <p:cNvSpPr txBox="1"/>
          <p:nvPr>
            <p:ph idx="1" type="body"/>
          </p:nvPr>
        </p:nvSpPr>
        <p:spPr>
          <a:xfrm>
            <a:off x="2117225" y="1766675"/>
            <a:ext cx="65769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uk" sz="2400"/>
              <a:t>Побудувати код за допомогою якого 2 персонажа (спрайти) рухаються по обраному дітьми фону та спілкуються між собою ( бажано 4-6 реплік)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/>
              <a:t>Ваші запитання</a:t>
            </a:r>
            <a:endParaRPr sz="3600"/>
          </a:p>
        </p:txBody>
      </p: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425" y="280975"/>
            <a:ext cx="327660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Реєстрація </a:t>
            </a:r>
            <a:r>
              <a:rPr lang="uk" u="sng">
                <a:solidFill>
                  <a:schemeClr val="hlink"/>
                </a:solidFill>
                <a:hlinkClick r:id="rId3"/>
              </a:rPr>
              <a:t>на сайті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56540" l="4596" r="22565" t="10225"/>
          <a:stretch/>
        </p:blipFill>
        <p:spPr>
          <a:xfrm>
            <a:off x="0" y="1622250"/>
            <a:ext cx="9144001" cy="2607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6"/>
          <p:cNvCxnSpPr/>
          <p:nvPr/>
        </p:nvCxnSpPr>
        <p:spPr>
          <a:xfrm flipH="1" rot="10800000">
            <a:off x="7525750" y="1894975"/>
            <a:ext cx="556800" cy="12066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/>
          <p:nvPr/>
        </p:nvCxnSpPr>
        <p:spPr>
          <a:xfrm flipH="1">
            <a:off x="3023975" y="3132500"/>
            <a:ext cx="4463100" cy="6960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24400" y="29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Реєстрація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887" y="71050"/>
            <a:ext cx="6291064" cy="507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24400" y="29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Реєстрація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159" y="0"/>
            <a:ext cx="44407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391225" y="2094225"/>
            <a:ext cx="2807700" cy="25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Заповніть своїми даними та обов’язково </a:t>
            </a:r>
            <a:r>
              <a:rPr lang="uk"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ЗАПАМ’ЯТАЙТЕ</a:t>
            </a:r>
            <a:endParaRPr>
              <a:highlight>
                <a:srgbClr val="FF99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224400" y="29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Реєстрація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225"/>
            <a:ext cx="3258592" cy="3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392" y="1210225"/>
            <a:ext cx="5428207" cy="358833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3843250" y="299175"/>
            <a:ext cx="4372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Оберіть країну: </a:t>
            </a:r>
            <a:r>
              <a:rPr lang="uk">
                <a:latin typeface="Roboto"/>
                <a:ea typeface="Roboto"/>
                <a:cs typeface="Roboto"/>
                <a:sym typeface="Roboto"/>
              </a:rPr>
              <a:t>в кінці</a:t>
            </a:r>
            <a:r>
              <a:rPr lang="uk">
                <a:latin typeface="Roboto"/>
                <a:ea typeface="Roboto"/>
                <a:cs typeface="Roboto"/>
                <a:sym typeface="Roboto"/>
              </a:rPr>
              <a:t> списку є “</a:t>
            </a:r>
            <a:r>
              <a:rPr b="1" lang="uk">
                <a:latin typeface="Roboto"/>
                <a:ea typeface="Roboto"/>
                <a:cs typeface="Roboto"/>
                <a:sym typeface="Roboto"/>
              </a:rPr>
              <a:t>Ukraine</a:t>
            </a:r>
            <a:r>
              <a:rPr lang="uk">
                <a:latin typeface="Roboto"/>
                <a:ea typeface="Roboto"/>
                <a:cs typeface="Roboto"/>
                <a:sym typeface="Roboto"/>
              </a:rPr>
              <a:t>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Реєстрація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71900" y="1919075"/>
            <a:ext cx="3397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Вкажіть дату народження.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uk" sz="1400"/>
              <a:t>Якщо ви </a:t>
            </a:r>
            <a:r>
              <a:rPr lang="uk" sz="1400"/>
              <a:t>неповнолітні</a:t>
            </a:r>
            <a:r>
              <a:rPr lang="uk" sz="1400"/>
              <a:t>, тоді ви не </a:t>
            </a:r>
            <a:r>
              <a:rPr lang="uk" sz="1400"/>
              <a:t>можете</a:t>
            </a:r>
            <a:r>
              <a:rPr lang="uk" sz="1400"/>
              <a:t> публікувати ваші роботи в інтернеті до 18 років.</a:t>
            </a:r>
            <a:endParaRPr sz="1400"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593" y="-2800"/>
            <a:ext cx="43735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Реєстрація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71900" y="1919075"/>
            <a:ext cx="3382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uk"/>
              <a:t>Вкажіть свою </a:t>
            </a:r>
            <a:r>
              <a:rPr b="1" lang="uk"/>
              <a:t>стать</a:t>
            </a:r>
            <a:endParaRPr b="1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721" y="0"/>
            <a:ext cx="42525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